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0"/>
  </p:notesMasterIdLst>
  <p:sldIdLst>
    <p:sldId id="270" r:id="rId2"/>
    <p:sldId id="348" r:id="rId3"/>
    <p:sldId id="331" r:id="rId4"/>
    <p:sldId id="330" r:id="rId5"/>
    <p:sldId id="288" r:id="rId6"/>
    <p:sldId id="318" r:id="rId7"/>
    <p:sldId id="319" r:id="rId8"/>
    <p:sldId id="321" r:id="rId9"/>
    <p:sldId id="329" r:id="rId10"/>
    <p:sldId id="323" r:id="rId11"/>
    <p:sldId id="349" r:id="rId12"/>
    <p:sldId id="328" r:id="rId13"/>
    <p:sldId id="326" r:id="rId14"/>
    <p:sldId id="327" r:id="rId15"/>
    <p:sldId id="346" r:id="rId16"/>
    <p:sldId id="332" r:id="rId17"/>
    <p:sldId id="345" r:id="rId18"/>
    <p:sldId id="334" r:id="rId19"/>
    <p:sldId id="335" r:id="rId20"/>
    <p:sldId id="343" r:id="rId21"/>
    <p:sldId id="336" r:id="rId22"/>
    <p:sldId id="337" r:id="rId23"/>
    <p:sldId id="347" r:id="rId24"/>
    <p:sldId id="342" r:id="rId25"/>
    <p:sldId id="341" r:id="rId26"/>
    <p:sldId id="344" r:id="rId27"/>
    <p:sldId id="350" r:id="rId28"/>
    <p:sldId id="267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05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825" autoAdjust="0"/>
    <p:restoredTop sz="96327"/>
  </p:normalViewPr>
  <p:slideViewPr>
    <p:cSldViewPr snapToGrid="0" snapToObjects="1">
      <p:cViewPr varScale="1">
        <p:scale>
          <a:sx n="63" d="100"/>
          <a:sy n="63" d="100"/>
        </p:scale>
        <p:origin x="196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03F8B-A50D-DE44-9304-39C43FB3C5B0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51AFC-CD2E-5241-A5F6-3092FE7745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24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51AFC-CD2E-5241-A5F6-3092FE7745F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1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alphaModFix amt="50344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>
            <a:extLst>
              <a:ext uri="{FF2B5EF4-FFF2-40B4-BE49-F238E27FC236}">
                <a16:creationId xmlns:a16="http://schemas.microsoft.com/office/drawing/2014/main" id="{3F103DCA-791F-6E43-9621-0FFA8B544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0464798" cy="6858000"/>
          </a:xfrm>
          <a:custGeom>
            <a:avLst/>
            <a:gdLst>
              <a:gd name="connsiteX0" fmla="*/ 0 w 10464798"/>
              <a:gd name="connsiteY0" fmla="*/ 0 h 6858000"/>
              <a:gd name="connsiteX1" fmla="*/ 406398 w 10464798"/>
              <a:gd name="connsiteY1" fmla="*/ 0 h 6858000"/>
              <a:gd name="connsiteX2" fmla="*/ 5498904 w 10464798"/>
              <a:gd name="connsiteY2" fmla="*/ 0 h 6858000"/>
              <a:gd name="connsiteX3" fmla="*/ 5850595 w 10464798"/>
              <a:gd name="connsiteY3" fmla="*/ 0 h 6858000"/>
              <a:gd name="connsiteX4" fmla="*/ 10464798 w 10464798"/>
              <a:gd name="connsiteY4" fmla="*/ 0 h 6858000"/>
              <a:gd name="connsiteX5" fmla="*/ 8809500 w 10464798"/>
              <a:gd name="connsiteY5" fmla="*/ 6858000 h 6858000"/>
              <a:gd name="connsiteX6" fmla="*/ 5850595 w 10464798"/>
              <a:gd name="connsiteY6" fmla="*/ 6858000 h 6858000"/>
              <a:gd name="connsiteX7" fmla="*/ 3843605 w 10464798"/>
              <a:gd name="connsiteY7" fmla="*/ 6858000 h 6858000"/>
              <a:gd name="connsiteX8" fmla="*/ 406398 w 10464798"/>
              <a:gd name="connsiteY8" fmla="*/ 6858000 h 6858000"/>
              <a:gd name="connsiteX9" fmla="*/ 0 w 10464798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64798" h="6858000">
                <a:moveTo>
                  <a:pt x="0" y="0"/>
                </a:moveTo>
                <a:lnTo>
                  <a:pt x="406398" y="0"/>
                </a:lnTo>
                <a:lnTo>
                  <a:pt x="5498904" y="0"/>
                </a:lnTo>
                <a:lnTo>
                  <a:pt x="5850595" y="0"/>
                </a:lnTo>
                <a:lnTo>
                  <a:pt x="10464798" y="0"/>
                </a:lnTo>
                <a:lnTo>
                  <a:pt x="8809500" y="6858000"/>
                </a:lnTo>
                <a:lnTo>
                  <a:pt x="5850595" y="6858000"/>
                </a:lnTo>
                <a:lnTo>
                  <a:pt x="3843605" y="6858000"/>
                </a:lnTo>
                <a:lnTo>
                  <a:pt x="40639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F70F15D-372D-5B45-92B4-1B626E0FC1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3429374"/>
            <a:ext cx="6159500" cy="410882"/>
          </a:xfrm>
        </p:spPr>
        <p:txBody>
          <a:bodyPr/>
          <a:lstStyle>
            <a:lvl1pPr marL="0" indent="0">
              <a:buNone/>
              <a:defRPr sz="2300">
                <a:ln>
                  <a:noFill/>
                </a:ln>
                <a:solidFill>
                  <a:schemeClr val="tx1">
                    <a:lumMod val="25000"/>
                    <a:lumOff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subtitle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378D8B-ED2A-3D41-92FB-40BA9FA8C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182248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995C957-CDB9-C342-8243-6F7D038511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199" y="6231067"/>
            <a:ext cx="7530353" cy="295466"/>
          </a:xfrm>
        </p:spPr>
        <p:txBody>
          <a:bodyPr bIns="0" anchor="b" anchorCtr="0"/>
          <a:lstStyle>
            <a:lvl1pPr marL="0" indent="0">
              <a:buNone/>
              <a:defRPr sz="18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Insert name, position, unit/faculty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C77E77-56F4-4C9C-AB6A-89C89D91C7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1814627"/>
            <a:ext cx="7530353" cy="1213153"/>
          </a:xfrm>
        </p:spPr>
        <p:txBody>
          <a:bodyPr rIns="182880"/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presentation title in title or sentence case</a:t>
            </a:r>
          </a:p>
        </p:txBody>
      </p:sp>
    </p:spTree>
    <p:extLst>
      <p:ext uri="{BB962C8B-B14F-4D97-AF65-F5344CB8AC3E}">
        <p14:creationId xmlns:p14="http://schemas.microsoft.com/office/powerpoint/2010/main" val="4126455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5A38DE-B4F5-9E44-95BA-B52017051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939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W–Madison logo with white text on a red background">
            <a:extLst>
              <a:ext uri="{FF2B5EF4-FFF2-40B4-BE49-F238E27FC236}">
                <a16:creationId xmlns:a16="http://schemas.microsoft.com/office/drawing/2014/main" id="{FD11A7E0-5739-204C-9014-DB43944F2D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57092" y="2911281"/>
            <a:ext cx="3077817" cy="1035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43DB41-0E0D-3DA2-7A76-C0187BC8FD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23331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Red Closing Slide</a:t>
            </a:r>
          </a:p>
        </p:txBody>
      </p:sp>
    </p:spTree>
    <p:extLst>
      <p:ext uri="{BB962C8B-B14F-4D97-AF65-F5344CB8AC3E}">
        <p14:creationId xmlns:p14="http://schemas.microsoft.com/office/powerpoint/2010/main" val="797835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5A38DE-B4F5-9E44-95BA-B52017051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9939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W–Madison logo with white text on a red background">
            <a:extLst>
              <a:ext uri="{FF2B5EF4-FFF2-40B4-BE49-F238E27FC236}">
                <a16:creationId xmlns:a16="http://schemas.microsoft.com/office/drawing/2014/main" id="{FD11A7E0-5739-204C-9014-DB43944F2D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57092" y="2911281"/>
            <a:ext cx="3077817" cy="1035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7DB89E-70AA-E4A2-9190-47A86DFC3F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23331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Black Closing slide</a:t>
            </a:r>
          </a:p>
        </p:txBody>
      </p:sp>
    </p:spTree>
    <p:extLst>
      <p:ext uri="{BB962C8B-B14F-4D97-AF65-F5344CB8AC3E}">
        <p14:creationId xmlns:p14="http://schemas.microsoft.com/office/powerpoint/2010/main" val="1052615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886E-E0D4-5815-83F1-889895E62F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969AA8-F260-814E-8CAE-0885CD16F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331912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F89922-C537-DD47-8C8F-19B8B33E65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24000" y="1524000"/>
            <a:ext cx="98298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3626283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BCA86-D8D8-70D0-C62A-9DE796C67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969AA8-F260-814E-8CAE-0885CD16F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331912"/>
            <a:ext cx="471523" cy="94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BF89922-C537-DD47-8C8F-19B8B33E65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24000" y="1524000"/>
            <a:ext cx="47244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E2D8BB4A-46A4-1343-BA88-41D2E1C0EA5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38900" y="1524000"/>
            <a:ext cx="4914900" cy="4648200"/>
          </a:xfrm>
        </p:spPr>
        <p:txBody>
          <a:bodyPr/>
          <a:lstStyle/>
          <a:p>
            <a:pPr lvl="0"/>
            <a:r>
              <a:rPr lang="en-US" dirty="0"/>
              <a:t>Bulleted list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5788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48866-4F69-FCBB-5935-007FD86EB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7E8CB17-529B-9C4F-B120-C1236DEE81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3405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7" name="Chart Placeholder 11">
            <a:extLst>
              <a:ext uri="{FF2B5EF4-FFF2-40B4-BE49-F238E27FC236}">
                <a16:creationId xmlns:a16="http://schemas.microsoft.com/office/drawing/2014/main" id="{8C3425D9-7762-3940-B7DA-B13EC3E058BA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1524000" y="1523999"/>
            <a:ext cx="9829800" cy="463186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</p:spTree>
    <p:extLst>
      <p:ext uri="{BB962C8B-B14F-4D97-AF65-F5344CB8AC3E}">
        <p14:creationId xmlns:p14="http://schemas.microsoft.com/office/powerpoint/2010/main" val="1902739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317D7-4166-2ED9-1881-347107691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Chart Placeholder 11">
            <a:extLst>
              <a:ext uri="{FF2B5EF4-FFF2-40B4-BE49-F238E27FC236}">
                <a16:creationId xmlns:a16="http://schemas.microsoft.com/office/drawing/2014/main" id="{C8FC7EDF-D625-4640-AF06-22ADBDC8C8CE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457200" y="1530523"/>
            <a:ext cx="5429250" cy="4641677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Chart Placeholder 11">
            <a:extLst>
              <a:ext uri="{FF2B5EF4-FFF2-40B4-BE49-F238E27FC236}">
                <a16:creationId xmlns:a16="http://schemas.microsoft.com/office/drawing/2014/main" id="{8C45FAA6-1118-A24C-9C61-949F410E7C81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6438900" y="1530523"/>
            <a:ext cx="4914900" cy="4641677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437A76B-A3F1-E24A-9B72-37AC8087EC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0" y="653483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1686395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200CC43E-DAB5-6045-A3FC-1B1B9D6DFFEB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1524000" y="1524000"/>
            <a:ext cx="9829800" cy="34163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Insert table	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A0123EED-038F-7B4A-92A4-A606571FF5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534835"/>
            <a:ext cx="4460516" cy="323165"/>
          </a:xfrm>
          <a:solidFill>
            <a:schemeClr val="accent1"/>
          </a:solidFill>
        </p:spPr>
        <p:txBody>
          <a:bodyPr wrap="none" lIns="274320" tIns="64008" rIns="274320" bIns="64008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topic or department/unit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972BC0-0141-2D65-4384-82B2C1196A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702134"/>
            <a:ext cx="10896600" cy="517065"/>
          </a:xfrm>
        </p:spPr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2119245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D868577-B206-C94D-AA90-90C71CB8A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479"/>
          <a:stretch/>
        </p:blipFill>
        <p:spPr>
          <a:xfrm>
            <a:off x="0" y="0"/>
            <a:ext cx="116459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926B1D-2681-6D40-953A-D41E624A2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9900" y="1104900"/>
            <a:ext cx="10210800" cy="4648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C3DB9-D22E-37C1-8603-44F3A55AA5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200" y="3125519"/>
            <a:ext cx="9080500" cy="603563"/>
          </a:xfrm>
        </p:spPr>
        <p:txBody>
          <a:bodyPr anchor="ctr" anchorCtr="0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section header slide title</a:t>
            </a:r>
          </a:p>
        </p:txBody>
      </p:sp>
    </p:spTree>
    <p:extLst>
      <p:ext uri="{BB962C8B-B14F-4D97-AF65-F5344CB8AC3E}">
        <p14:creationId xmlns:p14="http://schemas.microsoft.com/office/powerpoint/2010/main" val="2892427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19960-C592-024C-8B94-896ABF102E5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28435"/>
            <a:ext cx="4460516" cy="344710"/>
          </a:xfrm>
        </p:spPr>
        <p:txBody>
          <a:bodyPr wrap="none" tIns="64008" bIns="64008"/>
          <a:lstStyle/>
          <a:p>
            <a:r>
              <a:rPr lang="en-US" dirty="0"/>
              <a:t>Insert presentation topic or department/unit name</a:t>
            </a:r>
          </a:p>
        </p:txBody>
      </p:sp>
    </p:spTree>
    <p:extLst>
      <p:ext uri="{BB962C8B-B14F-4D97-AF65-F5344CB8AC3E}">
        <p14:creationId xmlns:p14="http://schemas.microsoft.com/office/powerpoint/2010/main" val="1420361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21CCA-1EB8-EE46-B4BA-5F3D975754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528435"/>
            <a:ext cx="4460516" cy="344710"/>
          </a:xfrm>
        </p:spPr>
        <p:txBody>
          <a:bodyPr wrap="none" tIns="64008" bIns="64008"/>
          <a:lstStyle/>
          <a:p>
            <a:r>
              <a:rPr lang="en-US" dirty="0"/>
              <a:t>Insert presentation topic or department/unit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41FB28-7881-67A2-3E03-9832EF556D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-213392"/>
            <a:ext cx="10896600" cy="213392"/>
          </a:xfrm>
        </p:spPr>
        <p:txBody>
          <a:bodyPr/>
          <a:lstStyle>
            <a:lvl1pPr>
              <a:defRPr sz="1200" b="0" i="0"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dirty="0"/>
              <a:t>Blank Slide</a:t>
            </a:r>
          </a:p>
        </p:txBody>
      </p:sp>
    </p:spTree>
    <p:extLst>
      <p:ext uri="{BB962C8B-B14F-4D97-AF65-F5344CB8AC3E}">
        <p14:creationId xmlns:p14="http://schemas.microsoft.com/office/powerpoint/2010/main" val="649504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0455"/>
            <a:ext cx="10896600" cy="517065"/>
          </a:xfrm>
          <a:prstGeom prst="rect">
            <a:avLst/>
          </a:prstGeom>
        </p:spPr>
        <p:txBody>
          <a:bodyPr vert="horz" wrap="square" lIns="0" tIns="45720" rIns="9144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24000"/>
            <a:ext cx="10896600" cy="1775358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43580"/>
            <a:ext cx="1116106" cy="314420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274320" tIns="45720" rIns="274320" bIns="45720" rtlCol="0" anchor="ctr">
            <a:spAutoFit/>
          </a:bodyPr>
          <a:lstStyle>
            <a:lvl1pPr algn="l">
              <a:defRPr sz="1400">
                <a:solidFill>
                  <a:schemeClr val="bg1"/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0EB5E6-54D5-9945-8BFD-BD46E2794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7553" y="0"/>
            <a:ext cx="5706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UW–Madison crest logo in red">
            <a:extLst>
              <a:ext uri="{FF2B5EF4-FFF2-40B4-BE49-F238E27FC236}">
                <a16:creationId xmlns:a16="http://schemas.microsoft.com/office/drawing/2014/main" id="{52794618-AA7B-F040-BD0B-B97556AA7FE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704812" y="222225"/>
            <a:ext cx="456122" cy="71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79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5" r:id="rId3"/>
    <p:sldLayoutId id="2147483676" r:id="rId4"/>
    <p:sldLayoutId id="2147483672" r:id="rId5"/>
    <p:sldLayoutId id="2147483673" r:id="rId6"/>
    <p:sldLayoutId id="2147483663" r:id="rId7"/>
    <p:sldLayoutId id="2147483666" r:id="rId8"/>
    <p:sldLayoutId id="2147483667" r:id="rId9"/>
    <p:sldLayoutId id="2147483677" r:id="rId10"/>
    <p:sldLayoutId id="21474836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>
          <a:solidFill>
            <a:schemeClr val="tx1">
              <a:lumMod val="90000"/>
              <a:lumOff val="10000"/>
            </a:schemeClr>
          </a:solidFill>
          <a:latin typeface="Red Hat Display" panose="02010303040201060303" pitchFamily="2" charset="0"/>
          <a:ea typeface="Red Hat Display" panose="02010303040201060303" pitchFamily="2" charset="0"/>
          <a:cs typeface="Red Hat Display" panose="02010303040201060303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Red Hat Text" panose="02010303040201060303" pitchFamily="2" charset="0"/>
          <a:ea typeface="Red Hat Text" panose="02010303040201060303" pitchFamily="2" charset="0"/>
          <a:cs typeface="Red Hat Text" panose="02010303040201060303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" userDrawn="1">
          <p15:clr>
            <a:srgbClr val="F26B43"/>
          </p15:clr>
        </p15:guide>
        <p15:guide id="2" pos="72" userDrawn="1">
          <p15:clr>
            <a:srgbClr val="F26B43"/>
          </p15:clr>
        </p15:guide>
        <p15:guide id="3" pos="7608" userDrawn="1">
          <p15:clr>
            <a:srgbClr val="F26B43"/>
          </p15:clr>
        </p15:guide>
        <p15:guide id="4" orient="horz" pos="4248" userDrawn="1">
          <p15:clr>
            <a:srgbClr val="F26B43"/>
          </p15:clr>
        </p15:guide>
        <p15:guide id="5" pos="288" userDrawn="1">
          <p15:clr>
            <a:srgbClr val="F26B43"/>
          </p15:clr>
        </p15:guide>
        <p15:guide id="6" orient="horz" pos="768" userDrawn="1">
          <p15:clr>
            <a:srgbClr val="F26B43"/>
          </p15:clr>
        </p15:guide>
        <p15:guide id="7" orient="horz" pos="960" userDrawn="1">
          <p15:clr>
            <a:srgbClr val="F26B43"/>
          </p15:clr>
        </p15:guide>
        <p15:guide id="8" orient="horz" pos="1152" userDrawn="1">
          <p15:clr>
            <a:srgbClr val="F26B43"/>
          </p15:clr>
        </p15:guide>
        <p15:guide id="9" orient="horz" pos="3888" userDrawn="1">
          <p15:clr>
            <a:srgbClr val="F26B43"/>
          </p15:clr>
        </p15:guide>
        <p15:guide id="10" pos="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ordpress.org/documentation/article/roles-and-capabilities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signinteractive-uw.com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_W0bSen8Qjg?feature=oembe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ordpress.org/documentation/article/comparing-patterns-template-parts-and-reusable-blocks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DC0B21-01BC-4DCB-0C12-CD1625470F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CS272: Introduction to Web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7E210-4E66-DDD6-320D-FD035B5DA8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Cole Nelson | Computer Sciences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EAA621-2F05-7386-949B-BB8AB52BF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399916"/>
            <a:ext cx="7530353" cy="627864"/>
          </a:xfrm>
        </p:spPr>
        <p:txBody>
          <a:bodyPr/>
          <a:lstStyle/>
          <a:p>
            <a:r>
              <a:rPr lang="en-US" dirty="0"/>
              <a:t>Content Management Systems 3</a:t>
            </a:r>
          </a:p>
        </p:txBody>
      </p:sp>
    </p:spTree>
    <p:extLst>
      <p:ext uri="{BB962C8B-B14F-4D97-AF65-F5344CB8AC3E}">
        <p14:creationId xmlns:p14="http://schemas.microsoft.com/office/powerpoint/2010/main" val="842491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E9A61-31AA-F81C-F00C-DC19E8206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96879-800F-36A1-99F9-274184D1EA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0101" y="1685778"/>
            <a:ext cx="4460516" cy="505471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Define specific representations for the website, as dictated by the theme.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Often make use of many “template parts”.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e.g. </a:t>
            </a:r>
            <a:r>
              <a:rPr lang="en-US" b="1" dirty="0"/>
              <a:t>Blog Home </a:t>
            </a:r>
            <a:r>
              <a:rPr lang="en-US" dirty="0"/>
              <a:t>is a template that defines your homepage (for now!)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981D7-8FA1-3483-9829-14B0763B51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50563E-FCD0-4F3B-0974-2EE06785C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752" y="1312983"/>
            <a:ext cx="6367002" cy="471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25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E9A61-31AA-F81C-F00C-DC19E8206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96879-800F-36A1-99F9-274184D1EA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83556" y="2696310"/>
            <a:ext cx="4460516" cy="202106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Template often make use of blocks we haven’t seen before!</a:t>
            </a:r>
          </a:p>
          <a:p>
            <a:pPr marL="0" indent="0">
              <a:buNone/>
            </a:pPr>
            <a:r>
              <a:rPr lang="en-US" dirty="0"/>
              <a:t>These usually consist of dynamic content, that changes based on the page that is being displayed.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981D7-8FA1-3483-9829-14B0763B51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455449-0F0A-5CF2-E52E-7FE55D5EF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954" y="2239918"/>
            <a:ext cx="3816546" cy="293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614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46C9E-67F0-DBD7-EDD9-F07C0234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2B12109-1789-2A6D-9655-23C6F53ACD5D}"/>
              </a:ext>
            </a:extLst>
          </p:cNvPr>
          <p:cNvSpPr txBox="1">
            <a:spLocks/>
          </p:cNvSpPr>
          <p:nvPr/>
        </p:nvSpPr>
        <p:spPr>
          <a:xfrm>
            <a:off x="965200" y="3791263"/>
            <a:ext cx="9386277" cy="433965"/>
          </a:xfrm>
          <a:prstGeom prst="rect">
            <a:avLst/>
          </a:prstGeom>
        </p:spPr>
        <p:txBody>
          <a:bodyPr vert="horz" wrap="square" lIns="0" tIns="45720" rIns="91440" bIns="0" rtlCol="0" anchor="ctr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sz="2800" b="0" dirty="0"/>
              <a:t>Change the </a:t>
            </a:r>
            <a:r>
              <a:rPr lang="en-US" sz="2800" dirty="0"/>
              <a:t>Blog Home </a:t>
            </a:r>
            <a:r>
              <a:rPr lang="en-US" sz="2800" b="0" dirty="0"/>
              <a:t>template</a:t>
            </a:r>
            <a:r>
              <a:rPr lang="en-US" sz="2800" dirty="0"/>
              <a:t> </a:t>
            </a:r>
            <a:r>
              <a:rPr lang="en-US" sz="2800" b="0" dirty="0"/>
              <a:t>to accurately reflect you! </a:t>
            </a:r>
          </a:p>
        </p:txBody>
      </p:sp>
    </p:spTree>
    <p:extLst>
      <p:ext uri="{BB962C8B-B14F-4D97-AF65-F5344CB8AC3E}">
        <p14:creationId xmlns:p14="http://schemas.microsoft.com/office/powerpoint/2010/main" val="3430520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1F7AC-F612-4BCF-41BE-0BE710EB2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E7DD4-45F8-A1E3-2290-C4CD50961E7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60670" y="1524000"/>
            <a:ext cx="5993130" cy="294234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You can choose what template you are using for your page or post! e.g.</a:t>
            </a:r>
          </a:p>
          <a:p>
            <a:pPr lvl="1"/>
            <a:r>
              <a:rPr lang="en-US" dirty="0"/>
              <a:t>Page No Title</a:t>
            </a:r>
          </a:p>
          <a:p>
            <a:pPr lvl="1"/>
            <a:r>
              <a:rPr lang="en-US" dirty="0"/>
              <a:t>Page with Wide Image</a:t>
            </a:r>
          </a:p>
          <a:p>
            <a:pPr lvl="1"/>
            <a:r>
              <a:rPr lang="en-US" dirty="0"/>
              <a:t>Page with Sidebar</a:t>
            </a:r>
          </a:p>
          <a:p>
            <a:pPr lvl="1"/>
            <a:r>
              <a:rPr lang="en-US" dirty="0"/>
              <a:t>Page (Default)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CF6721-14EB-3A93-4374-51D9F95F70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07A3E2-7DF8-A1D1-AA9E-554D5AC78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927" y="1219199"/>
            <a:ext cx="2032034" cy="4648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A2C351-9744-486C-3E01-F3F22BFE8B9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6213"/>
          <a:stretch/>
        </p:blipFill>
        <p:spPr>
          <a:xfrm>
            <a:off x="4448000" y="4193531"/>
            <a:ext cx="3510669" cy="2103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368177-CEB8-EAB8-D258-3BC073DF9B6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4382"/>
          <a:stretch/>
        </p:blipFill>
        <p:spPr>
          <a:xfrm>
            <a:off x="7958669" y="4080430"/>
            <a:ext cx="3384753" cy="257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115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93170-3FAD-B233-1069-3150502B3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But… I have a special page!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F7B82C-A260-71A2-D74D-96AD41645A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9B4DDF-70CB-1AC7-79A3-C03A18906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007" y="1547452"/>
            <a:ext cx="11218985" cy="46084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B52AF-BF83-B254-050F-8A3CDBE7CCD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6289372"/>
            <a:ext cx="5231436" cy="449631"/>
          </a:xfrm>
        </p:spPr>
        <p:txBody>
          <a:bodyPr/>
          <a:lstStyle/>
          <a:p>
            <a:pPr marL="0" indent="0" algn="r">
              <a:buNone/>
            </a:pPr>
            <a:r>
              <a:rPr lang="en-US" dirty="0"/>
              <a:t>There exists a </a:t>
            </a:r>
            <a:r>
              <a:rPr lang="en-US" b="1" dirty="0"/>
              <a:t>template hierarchy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1488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46C9E-67F0-DBD7-EDD9-F07C0234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2B12109-1789-2A6D-9655-23C6F53ACD5D}"/>
              </a:ext>
            </a:extLst>
          </p:cNvPr>
          <p:cNvSpPr txBox="1">
            <a:spLocks/>
          </p:cNvSpPr>
          <p:nvPr/>
        </p:nvSpPr>
        <p:spPr>
          <a:xfrm>
            <a:off x="965200" y="3791263"/>
            <a:ext cx="9386277" cy="433965"/>
          </a:xfrm>
          <a:prstGeom prst="rect">
            <a:avLst/>
          </a:prstGeom>
        </p:spPr>
        <p:txBody>
          <a:bodyPr vert="horz" wrap="square" lIns="0" tIns="45720" rIns="91440" bIns="0" rtlCol="0" anchor="ctr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sz="2800" b="0" dirty="0"/>
              <a:t>Create a custom template for one of your pages.</a:t>
            </a:r>
          </a:p>
        </p:txBody>
      </p:sp>
    </p:spTree>
    <p:extLst>
      <p:ext uri="{BB962C8B-B14F-4D97-AF65-F5344CB8AC3E}">
        <p14:creationId xmlns:p14="http://schemas.microsoft.com/office/powerpoint/2010/main" val="3157543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6FB05-71BC-D641-4721-6BF79F631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59F46A-3CC8-6B37-F7B0-BFBD964A91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337E12-21DD-727A-38F6-27D595A9B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961" y="1739813"/>
            <a:ext cx="6382078" cy="3378374"/>
          </a:xfrm>
          <a:prstGeom prst="rect">
            <a:avLst/>
          </a:prstGeom>
        </p:spPr>
      </p:pic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0CE8EFFF-987E-C768-F29F-F6E297B61E34}"/>
              </a:ext>
            </a:extLst>
          </p:cNvPr>
          <p:cNvSpPr txBox="1">
            <a:spLocks/>
          </p:cNvSpPr>
          <p:nvPr/>
        </p:nvSpPr>
        <p:spPr>
          <a:xfrm>
            <a:off x="1524000" y="5497099"/>
            <a:ext cx="9829800" cy="81253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dirty="0"/>
              <a:t>Editing the Navigation will cause it to de-sync, meaning you’ll have to manually add pages in the future. </a:t>
            </a:r>
            <a:r>
              <a:rPr lang="en-US" b="1" dirty="0"/>
              <a:t>That’s okay!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3793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46C9E-67F0-DBD7-EDD9-F07C0234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2B12109-1789-2A6D-9655-23C6F53ACD5D}"/>
              </a:ext>
            </a:extLst>
          </p:cNvPr>
          <p:cNvSpPr txBox="1">
            <a:spLocks/>
          </p:cNvSpPr>
          <p:nvPr/>
        </p:nvSpPr>
        <p:spPr>
          <a:xfrm>
            <a:off x="965200" y="3791263"/>
            <a:ext cx="9386277" cy="433965"/>
          </a:xfrm>
          <a:prstGeom prst="rect">
            <a:avLst/>
          </a:prstGeom>
        </p:spPr>
        <p:txBody>
          <a:bodyPr vert="horz" wrap="square" lIns="0" tIns="45720" rIns="91440" bIns="0" rtlCol="0" anchor="ctr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sz="2800" b="0" dirty="0"/>
              <a:t>Change the </a:t>
            </a:r>
            <a:r>
              <a:rPr lang="en-US" sz="2800" dirty="0"/>
              <a:t>Navigation </a:t>
            </a:r>
            <a:r>
              <a:rPr lang="en-US" sz="2800" b="0" dirty="0"/>
              <a:t>to hide your </a:t>
            </a:r>
            <a:r>
              <a:rPr lang="en-US" sz="2800" dirty="0"/>
              <a:t>Secret Page</a:t>
            </a:r>
            <a:r>
              <a:rPr lang="en-US" sz="2800" b="0" dirty="0"/>
              <a:t>! </a:t>
            </a:r>
          </a:p>
        </p:txBody>
      </p:sp>
    </p:spTree>
    <p:extLst>
      <p:ext uri="{BB962C8B-B14F-4D97-AF65-F5344CB8AC3E}">
        <p14:creationId xmlns:p14="http://schemas.microsoft.com/office/powerpoint/2010/main" val="1822814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1F555-B033-19BB-D9B4-B0727EC87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B6375-92AE-FD60-FE54-E0C8DD043E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24000" y="1524000"/>
            <a:ext cx="9829800" cy="3974421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01517"/>
                </a:solidFill>
                <a:effectLst/>
                <a:latin typeface="SF Pro Display"/>
              </a:rPr>
              <a:t>Administrator</a:t>
            </a:r>
            <a:r>
              <a:rPr lang="en-US" i="0" dirty="0">
                <a:solidFill>
                  <a:srgbClr val="101517"/>
                </a:solidFill>
                <a:effectLst/>
                <a:latin typeface="SF Pro Display"/>
              </a:rPr>
              <a:t> – somebody who has access to all the administration features within a single site.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01517"/>
                </a:solidFill>
                <a:effectLst/>
                <a:latin typeface="SF Pro Display"/>
              </a:rPr>
              <a:t>Editor</a:t>
            </a:r>
            <a:r>
              <a:rPr lang="en-US" i="0" dirty="0">
                <a:solidFill>
                  <a:srgbClr val="101517"/>
                </a:solidFill>
                <a:effectLst/>
                <a:latin typeface="SF Pro Display"/>
              </a:rPr>
              <a:t> – somebody who can publish and manage posts including the posts of other users.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01517"/>
                </a:solidFill>
                <a:effectLst/>
                <a:latin typeface="SF Pro Display"/>
              </a:rPr>
              <a:t>Author</a:t>
            </a:r>
            <a:r>
              <a:rPr lang="en-US" i="0" dirty="0">
                <a:solidFill>
                  <a:srgbClr val="101517"/>
                </a:solidFill>
                <a:effectLst/>
                <a:latin typeface="SF Pro Display"/>
              </a:rPr>
              <a:t> – somebody who can publish and manage their own posts.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01517"/>
                </a:solidFill>
                <a:effectLst/>
                <a:latin typeface="SF Pro Display"/>
              </a:rPr>
              <a:t>Contributor</a:t>
            </a:r>
            <a:r>
              <a:rPr lang="en-US" i="0" dirty="0">
                <a:solidFill>
                  <a:srgbClr val="101517"/>
                </a:solidFill>
                <a:effectLst/>
                <a:latin typeface="SF Pro Display"/>
              </a:rPr>
              <a:t> – somebody who can write and manage their own posts but cannot publish them.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01517"/>
                </a:solidFill>
                <a:effectLst/>
                <a:latin typeface="SF Pro Display"/>
              </a:rPr>
              <a:t>Subscriber</a:t>
            </a:r>
            <a:r>
              <a:rPr lang="en-US" i="0" dirty="0">
                <a:solidFill>
                  <a:srgbClr val="101517"/>
                </a:solidFill>
                <a:effectLst/>
                <a:latin typeface="SF Pro Display"/>
              </a:rPr>
              <a:t> – somebody who can only manage their profile.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B0FB23-BCBE-2E4D-D880-2F36C63532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hart Placeholder 3">
            <a:extLst>
              <a:ext uri="{FF2B5EF4-FFF2-40B4-BE49-F238E27FC236}">
                <a16:creationId xmlns:a16="http://schemas.microsoft.com/office/drawing/2014/main" id="{71ECB609-341D-B798-EE44-9DBA71CD4560}"/>
              </a:ext>
            </a:extLst>
          </p:cNvPr>
          <p:cNvSpPr txBox="1">
            <a:spLocks/>
          </p:cNvSpPr>
          <p:nvPr/>
        </p:nvSpPr>
        <p:spPr>
          <a:xfrm>
            <a:off x="1524000" y="5638799"/>
            <a:ext cx="9829800" cy="452432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dirty="0">
                <a:hlinkClick r:id="rId2"/>
              </a:rPr>
              <a:t>From WordPress.org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8475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13C92-F057-1806-1D8F-23B2C5808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391784-1BFE-CA04-4993-D9BA6F1B4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195" y="566447"/>
            <a:ext cx="6401129" cy="5524784"/>
          </a:xfrm>
          <a:prstGeom prst="rect">
            <a:avLst/>
          </a:prstGeom>
        </p:spPr>
      </p:pic>
      <p:sp>
        <p:nvSpPr>
          <p:cNvPr id="5" name="Chart Placeholder 3">
            <a:extLst>
              <a:ext uri="{FF2B5EF4-FFF2-40B4-BE49-F238E27FC236}">
                <a16:creationId xmlns:a16="http://schemas.microsoft.com/office/drawing/2014/main" id="{07439A0D-56D1-4FB6-DB55-2A8BEDC5C5B7}"/>
              </a:ext>
            </a:extLst>
          </p:cNvPr>
          <p:cNvSpPr txBox="1">
            <a:spLocks/>
          </p:cNvSpPr>
          <p:nvPr/>
        </p:nvSpPr>
        <p:spPr>
          <a:xfrm>
            <a:off x="7844411" y="2842685"/>
            <a:ext cx="3372394" cy="1172629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dirty="0"/>
              <a:t>By default, you are the only user! You can add others, or…</a:t>
            </a:r>
          </a:p>
        </p:txBody>
      </p:sp>
    </p:spTree>
    <p:extLst>
      <p:ext uri="{BB962C8B-B14F-4D97-AF65-F5344CB8AC3E}">
        <p14:creationId xmlns:p14="http://schemas.microsoft.com/office/powerpoint/2010/main" val="1428724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46C9E-67F0-DBD7-EDD9-F07C0234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Discussions, Quizzes, and Grading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2B12109-1789-2A6D-9655-23C6F53ACD5D}"/>
              </a:ext>
            </a:extLst>
          </p:cNvPr>
          <p:cNvSpPr txBox="1">
            <a:spLocks/>
          </p:cNvSpPr>
          <p:nvPr/>
        </p:nvSpPr>
        <p:spPr>
          <a:xfrm>
            <a:off x="965199" y="3729082"/>
            <a:ext cx="9386277" cy="821763"/>
          </a:xfrm>
          <a:prstGeom prst="rect">
            <a:avLst/>
          </a:prstGeom>
        </p:spPr>
        <p:txBody>
          <a:bodyPr vert="horz" wrap="square" lIns="0" tIns="45720" rIns="91440" bIns="0" rtlCol="0" anchor="ctr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sz="2800" b="0" dirty="0"/>
              <a:t>DIS A and HW0 graded! Begin working on DIS B and HW1. Quiz A next week on CMS.</a:t>
            </a:r>
          </a:p>
        </p:txBody>
      </p:sp>
    </p:spTree>
    <p:extLst>
      <p:ext uri="{BB962C8B-B14F-4D97-AF65-F5344CB8AC3E}">
        <p14:creationId xmlns:p14="http://schemas.microsoft.com/office/powerpoint/2010/main" val="3691118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46C9E-67F0-DBD7-EDD9-F07C0234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2B12109-1789-2A6D-9655-23C6F53ACD5D}"/>
              </a:ext>
            </a:extLst>
          </p:cNvPr>
          <p:cNvSpPr txBox="1">
            <a:spLocks/>
          </p:cNvSpPr>
          <p:nvPr/>
        </p:nvSpPr>
        <p:spPr>
          <a:xfrm>
            <a:off x="965200" y="3917795"/>
            <a:ext cx="9386277" cy="821763"/>
          </a:xfrm>
          <a:prstGeom prst="rect">
            <a:avLst/>
          </a:prstGeom>
        </p:spPr>
        <p:txBody>
          <a:bodyPr vert="horz" wrap="square" lIns="0" tIns="45720" rIns="91440" bIns="0" rtlCol="0" anchor="ctr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sz="2800" b="0" dirty="0"/>
              <a:t>Create a new user as either a </a:t>
            </a:r>
            <a:r>
              <a:rPr lang="en-US" sz="2800" dirty="0"/>
              <a:t>Contributor</a:t>
            </a:r>
            <a:r>
              <a:rPr lang="en-US" sz="2800" b="0" dirty="0"/>
              <a:t> or </a:t>
            </a:r>
            <a:r>
              <a:rPr lang="en-US" sz="2800" dirty="0"/>
              <a:t>Author</a:t>
            </a:r>
            <a:r>
              <a:rPr lang="en-US" sz="2800" b="0" dirty="0"/>
              <a:t>. See how their view differs from yours!</a:t>
            </a:r>
          </a:p>
        </p:txBody>
      </p:sp>
    </p:spTree>
    <p:extLst>
      <p:ext uri="{BB962C8B-B14F-4D97-AF65-F5344CB8AC3E}">
        <p14:creationId xmlns:p14="http://schemas.microsoft.com/office/powerpoint/2010/main" val="36322685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5469A-57F8-B797-CF96-916DC61D0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art Placeholder 3">
            <a:extLst>
              <a:ext uri="{FF2B5EF4-FFF2-40B4-BE49-F238E27FC236}">
                <a16:creationId xmlns:a16="http://schemas.microsoft.com/office/drawing/2014/main" id="{245DF194-2995-1AED-FCC6-68070B36E712}"/>
              </a:ext>
            </a:extLst>
          </p:cNvPr>
          <p:cNvSpPr txBox="1">
            <a:spLocks/>
          </p:cNvSpPr>
          <p:nvPr/>
        </p:nvSpPr>
        <p:spPr>
          <a:xfrm>
            <a:off x="291820" y="2095873"/>
            <a:ext cx="3956001" cy="81253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You can allow self-signup, just beware of the bots!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AB8FB-09AC-1EBA-AFE5-693D1C5C1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40" y="3075166"/>
            <a:ext cx="4502381" cy="825542"/>
          </a:xfrm>
          <a:prstGeom prst="rect">
            <a:avLst/>
          </a:prstGeom>
        </p:spPr>
      </p:pic>
      <p:pic>
        <p:nvPicPr>
          <p:cNvPr id="3074" name="Picture 2" descr="200,000 units are ready, with a million more well on the way &quot; Template HD  Remastered - [7680*3216] : r/PrequelMemes">
            <a:extLst>
              <a:ext uri="{FF2B5EF4-FFF2-40B4-BE49-F238E27FC236}">
                <a16:creationId xmlns:a16="http://schemas.microsoft.com/office/drawing/2014/main" id="{AB519EBC-0671-F2F5-3795-C840C19963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64" r="23607"/>
          <a:stretch/>
        </p:blipFill>
        <p:spPr bwMode="auto">
          <a:xfrm>
            <a:off x="4870103" y="876300"/>
            <a:ext cx="6635931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hart Placeholder 3">
            <a:extLst>
              <a:ext uri="{FF2B5EF4-FFF2-40B4-BE49-F238E27FC236}">
                <a16:creationId xmlns:a16="http://schemas.microsoft.com/office/drawing/2014/main" id="{781B768C-48A4-3E96-A3FE-C705786C100B}"/>
              </a:ext>
            </a:extLst>
          </p:cNvPr>
          <p:cNvSpPr txBox="1">
            <a:spLocks/>
          </p:cNvSpPr>
          <p:nvPr/>
        </p:nvSpPr>
        <p:spPr>
          <a:xfrm>
            <a:off x="1524000" y="6220870"/>
            <a:ext cx="9829800" cy="452432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i="1" dirty="0"/>
              <a:t>Star Wars: Attack of the Clones</a:t>
            </a:r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B0A00C59-29EB-683E-D09D-C5F56101528B}"/>
              </a:ext>
            </a:extLst>
          </p:cNvPr>
          <p:cNvSpPr txBox="1">
            <a:spLocks/>
          </p:cNvSpPr>
          <p:nvPr/>
        </p:nvSpPr>
        <p:spPr>
          <a:xfrm>
            <a:off x="599440" y="4097952"/>
            <a:ext cx="4105581" cy="812530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dirty="0"/>
              <a:t>Note that self-signup will only work with a valid emailer!</a:t>
            </a:r>
          </a:p>
        </p:txBody>
      </p:sp>
    </p:spTree>
    <p:extLst>
      <p:ext uri="{BB962C8B-B14F-4D97-AF65-F5344CB8AC3E}">
        <p14:creationId xmlns:p14="http://schemas.microsoft.com/office/powerpoint/2010/main" val="17672568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37EC4-CE33-876B-B296-EDD532490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03FAC3-C388-2413-022E-34D62860F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341" y="828541"/>
            <a:ext cx="9087317" cy="5200917"/>
          </a:xfrm>
          <a:prstGeom prst="rect">
            <a:avLst/>
          </a:prstGeom>
        </p:spPr>
      </p:pic>
      <p:sp>
        <p:nvSpPr>
          <p:cNvPr id="5" name="Chart Placeholder 3">
            <a:extLst>
              <a:ext uri="{FF2B5EF4-FFF2-40B4-BE49-F238E27FC236}">
                <a16:creationId xmlns:a16="http://schemas.microsoft.com/office/drawing/2014/main" id="{ADC4D398-22B5-8082-955D-2F77D6F1A267}"/>
              </a:ext>
            </a:extLst>
          </p:cNvPr>
          <p:cNvSpPr txBox="1">
            <a:spLocks/>
          </p:cNvSpPr>
          <p:nvPr/>
        </p:nvSpPr>
        <p:spPr>
          <a:xfrm>
            <a:off x="1524000" y="6220870"/>
            <a:ext cx="9829800" cy="452432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dirty="0"/>
              <a:t>…so have appropriate discussion settings!</a:t>
            </a:r>
          </a:p>
        </p:txBody>
      </p:sp>
    </p:spTree>
    <p:extLst>
      <p:ext uri="{BB962C8B-B14F-4D97-AF65-F5344CB8AC3E}">
        <p14:creationId xmlns:p14="http://schemas.microsoft.com/office/powerpoint/2010/main" val="17852030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46C9E-67F0-DBD7-EDD9-F07C0234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2B12109-1789-2A6D-9655-23C6F53ACD5D}"/>
              </a:ext>
            </a:extLst>
          </p:cNvPr>
          <p:cNvSpPr txBox="1">
            <a:spLocks/>
          </p:cNvSpPr>
          <p:nvPr/>
        </p:nvSpPr>
        <p:spPr>
          <a:xfrm>
            <a:off x="965200" y="3917795"/>
            <a:ext cx="9386277" cy="821763"/>
          </a:xfrm>
          <a:prstGeom prst="rect">
            <a:avLst/>
          </a:prstGeom>
        </p:spPr>
        <p:txBody>
          <a:bodyPr vert="horz" wrap="square" lIns="0" tIns="45720" rIns="91440" bIns="0" rtlCol="0" anchor="ctr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sz="2800" b="0" dirty="0"/>
              <a:t>Make a comment on your neighbor’s post. Remember, they still get a chance to moderate it!</a:t>
            </a:r>
          </a:p>
        </p:txBody>
      </p:sp>
    </p:spTree>
    <p:extLst>
      <p:ext uri="{BB962C8B-B14F-4D97-AF65-F5344CB8AC3E}">
        <p14:creationId xmlns:p14="http://schemas.microsoft.com/office/powerpoint/2010/main" val="7119528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13C92-F057-1806-1D8F-23B2C5808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hart Placeholder 3">
            <a:extLst>
              <a:ext uri="{FF2B5EF4-FFF2-40B4-BE49-F238E27FC236}">
                <a16:creationId xmlns:a16="http://schemas.microsoft.com/office/drawing/2014/main" id="{07439A0D-56D1-4FB6-DB55-2A8BEDC5C5B7}"/>
              </a:ext>
            </a:extLst>
          </p:cNvPr>
          <p:cNvSpPr txBox="1">
            <a:spLocks/>
          </p:cNvSpPr>
          <p:nvPr/>
        </p:nvSpPr>
        <p:spPr>
          <a:xfrm>
            <a:off x="7970113" y="3080680"/>
            <a:ext cx="3337967" cy="1172629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dirty="0"/>
              <a:t>You can specify the homepage as your </a:t>
            </a:r>
            <a:r>
              <a:rPr lang="en-US" b="1" dirty="0"/>
              <a:t>Blog Home</a:t>
            </a:r>
            <a:r>
              <a:rPr lang="en-US" dirty="0"/>
              <a:t> or another page.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10FF0D-DF74-27BE-ADB8-9A6BB7957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613" y="912524"/>
            <a:ext cx="7048862" cy="528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7874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E2FAE-A3C1-7373-25ED-3A782523F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45C6E4-71B4-BD31-83A0-2256DB793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0892" y="972212"/>
            <a:ext cx="7772427" cy="5134808"/>
          </a:xfrm>
          <a:prstGeom prst="rect">
            <a:avLst/>
          </a:prstGeom>
        </p:spPr>
      </p:pic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E43A11ED-922B-9A9F-C472-97227F136BB5}"/>
              </a:ext>
            </a:extLst>
          </p:cNvPr>
          <p:cNvSpPr txBox="1">
            <a:spLocks/>
          </p:cNvSpPr>
          <p:nvPr/>
        </p:nvSpPr>
        <p:spPr>
          <a:xfrm>
            <a:off x="0" y="2729951"/>
            <a:ext cx="3337967" cy="1172629"/>
          </a:xfrm>
          <a:prstGeom prst="rect">
            <a:avLst/>
          </a:prstGeom>
        </p:spPr>
        <p:txBody>
          <a:bodyPr vert="horz" wrap="square" lIns="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dirty="0"/>
              <a:t>You can specify the URL “permalink” structure in several ways.</a:t>
            </a:r>
          </a:p>
        </p:txBody>
      </p:sp>
    </p:spTree>
    <p:extLst>
      <p:ext uri="{BB962C8B-B14F-4D97-AF65-F5344CB8AC3E}">
        <p14:creationId xmlns:p14="http://schemas.microsoft.com/office/powerpoint/2010/main" val="37328961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46C9E-67F0-DBD7-EDD9-F07C0234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2B12109-1789-2A6D-9655-23C6F53ACD5D}"/>
              </a:ext>
            </a:extLst>
          </p:cNvPr>
          <p:cNvSpPr txBox="1">
            <a:spLocks/>
          </p:cNvSpPr>
          <p:nvPr/>
        </p:nvSpPr>
        <p:spPr>
          <a:xfrm>
            <a:off x="965200" y="3776776"/>
            <a:ext cx="9386277" cy="433965"/>
          </a:xfrm>
          <a:prstGeom prst="rect">
            <a:avLst/>
          </a:prstGeom>
        </p:spPr>
        <p:txBody>
          <a:bodyPr vert="horz" wrap="square" lIns="0" tIns="45720" rIns="91440" bIns="0" rtlCol="0" anchor="ctr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sz="2800" b="0" dirty="0"/>
              <a:t>Explore the </a:t>
            </a:r>
            <a:r>
              <a:rPr lang="en-US" sz="2800" dirty="0"/>
              <a:t>Settings</a:t>
            </a:r>
            <a:r>
              <a:rPr lang="en-US" sz="2800" b="0" dirty="0"/>
              <a:t> of WordPress</a:t>
            </a:r>
          </a:p>
        </p:txBody>
      </p:sp>
    </p:spTree>
    <p:extLst>
      <p:ext uri="{BB962C8B-B14F-4D97-AF65-F5344CB8AC3E}">
        <p14:creationId xmlns:p14="http://schemas.microsoft.com/office/powerpoint/2010/main" val="20689406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46C9E-67F0-DBD7-EDD9-F07C0234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look into plugins…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2B12109-1789-2A6D-9655-23C6F53ACD5D}"/>
              </a:ext>
            </a:extLst>
          </p:cNvPr>
          <p:cNvSpPr txBox="1">
            <a:spLocks/>
          </p:cNvSpPr>
          <p:nvPr/>
        </p:nvSpPr>
        <p:spPr>
          <a:xfrm>
            <a:off x="965200" y="3776776"/>
            <a:ext cx="9386277" cy="433965"/>
          </a:xfrm>
          <a:prstGeom prst="rect">
            <a:avLst/>
          </a:prstGeom>
        </p:spPr>
        <p:txBody>
          <a:bodyPr vert="horz" wrap="square" lIns="0" tIns="45720" rIns="91440" bIns="0" rtlCol="0" anchor="ctr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sz="2800" b="0" dirty="0"/>
              <a:t>… if we have time!</a:t>
            </a:r>
          </a:p>
        </p:txBody>
      </p:sp>
    </p:spTree>
    <p:extLst>
      <p:ext uri="{BB962C8B-B14F-4D97-AF65-F5344CB8AC3E}">
        <p14:creationId xmlns:p14="http://schemas.microsoft.com/office/powerpoint/2010/main" val="18121383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831C99-7466-5707-AAF8-25B3E4A5A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72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47821-3917-51E9-046E-6E40843E3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Image preview">
            <a:extLst>
              <a:ext uri="{FF2B5EF4-FFF2-40B4-BE49-F238E27FC236}">
                <a16:creationId xmlns:a16="http://schemas.microsoft.com/office/drawing/2014/main" id="{444A3E9B-5057-258A-D1B2-B33CD544A3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560" y="0"/>
            <a:ext cx="5300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19D33-8F8D-8E77-BBF2-C386CE1CF180}"/>
              </a:ext>
            </a:extLst>
          </p:cNvPr>
          <p:cNvSpPr txBox="1">
            <a:spLocks/>
          </p:cNvSpPr>
          <p:nvPr/>
        </p:nvSpPr>
        <p:spPr>
          <a:xfrm>
            <a:off x="5802489" y="2336800"/>
            <a:ext cx="5779912" cy="194168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Interested in design? Check out the </a:t>
            </a:r>
            <a:r>
              <a:rPr lang="en-US" b="1" dirty="0"/>
              <a:t>Design Interactive </a:t>
            </a:r>
            <a:r>
              <a:rPr lang="en-US" dirty="0"/>
              <a:t>student organization!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hlinkClick r:id="rId3"/>
              </a:rPr>
              <a:t>https://www.designinteractive-uw.com/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36304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46C9E-67F0-DBD7-EDD9-F07C0234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begin…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2B12109-1789-2A6D-9655-23C6F53ACD5D}"/>
              </a:ext>
            </a:extLst>
          </p:cNvPr>
          <p:cNvSpPr txBox="1">
            <a:spLocks/>
          </p:cNvSpPr>
          <p:nvPr/>
        </p:nvSpPr>
        <p:spPr>
          <a:xfrm>
            <a:off x="965199" y="3729082"/>
            <a:ext cx="9386277" cy="821763"/>
          </a:xfrm>
          <a:prstGeom prst="rect">
            <a:avLst/>
          </a:prstGeom>
        </p:spPr>
        <p:txBody>
          <a:bodyPr vert="horz" wrap="square" lIns="0" tIns="45720" rIns="91440" bIns="0" rtlCol="0" anchor="ctr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sz="2800" b="0" dirty="0"/>
              <a:t>Make sure you have an </a:t>
            </a:r>
            <a:r>
              <a:rPr lang="en-US" sz="2800" dirty="0"/>
              <a:t>About Me</a:t>
            </a:r>
            <a:r>
              <a:rPr lang="en-US" sz="2800" b="0" dirty="0"/>
              <a:t>, </a:t>
            </a:r>
            <a:r>
              <a:rPr lang="en-US" sz="2800" dirty="0"/>
              <a:t>My Work</a:t>
            </a:r>
            <a:r>
              <a:rPr lang="en-US" sz="2800" b="0" dirty="0"/>
              <a:t>, </a:t>
            </a:r>
            <a:r>
              <a:rPr lang="en-US" sz="2800" dirty="0"/>
              <a:t>Blog</a:t>
            </a:r>
            <a:r>
              <a:rPr lang="en-US" sz="2800" b="0" dirty="0"/>
              <a:t>, and </a:t>
            </a:r>
            <a:r>
              <a:rPr lang="en-US" sz="2800" dirty="0"/>
              <a:t>My Secret Page</a:t>
            </a:r>
            <a:r>
              <a:rPr lang="en-US" sz="2800" b="0" dirty="0"/>
              <a:t> pages. Put whatever as their content!</a:t>
            </a:r>
          </a:p>
        </p:txBody>
      </p:sp>
      <p:pic>
        <p:nvPicPr>
          <p:cNvPr id="4" name="Online Media 1" title="5 Minute Timer">
            <a:hlinkClick r:id="" action="ppaction://media"/>
            <a:extLst>
              <a:ext uri="{FF2B5EF4-FFF2-40B4-BE49-F238E27FC236}">
                <a16:creationId xmlns:a16="http://schemas.microsoft.com/office/drawing/2014/main" id="{A3F540C7-92DD-4EDA-66BC-D8FAB843224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106826" y="4905060"/>
            <a:ext cx="3313014" cy="187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926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F8204-E12E-9BFC-5FE7-3B1D832DF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AFE13-0638-C8E6-DC94-C015575D6EE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24000" y="1524000"/>
            <a:ext cx="9829800" cy="480747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After this lecture, students should be able to…</a:t>
            </a:r>
          </a:p>
          <a:p>
            <a:pPr marL="514350" indent="-514350">
              <a:buAutoNum type="arabicPeriod"/>
            </a:pPr>
            <a:r>
              <a:rPr lang="en-US" dirty="0"/>
              <a:t>Understand the difference between </a:t>
            </a:r>
            <a:r>
              <a:rPr lang="en-US" dirty="0" err="1"/>
              <a:t>unsynced</a:t>
            </a:r>
            <a:r>
              <a:rPr lang="en-US" dirty="0"/>
              <a:t> patterns, synced patterns, and template parts.</a:t>
            </a:r>
          </a:p>
          <a:p>
            <a:pPr marL="514350" indent="-514350">
              <a:buAutoNum type="arabicPeriod"/>
            </a:pPr>
            <a:r>
              <a:rPr lang="en-US" dirty="0"/>
              <a:t>Modify and create theme templates.</a:t>
            </a:r>
          </a:p>
          <a:p>
            <a:pPr marL="514350" indent="-514350">
              <a:buAutoNum type="arabicPeriod"/>
            </a:pPr>
            <a:r>
              <a:rPr lang="en-US" dirty="0"/>
              <a:t>Customize navigation menus.</a:t>
            </a:r>
          </a:p>
          <a:p>
            <a:pPr marL="514350" indent="-514350">
              <a:buAutoNum type="arabicPeriod"/>
            </a:pPr>
            <a:r>
              <a:rPr lang="en-US" dirty="0"/>
              <a:t>Add and manage users into appropriate roles.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dirty="0"/>
              <a:t>Configure website settings including…</a:t>
            </a:r>
          </a:p>
          <a:p>
            <a:pPr marL="971550" lvl="1" indent="-514350">
              <a:buFont typeface="Arial" panose="020B0604020202020204" pitchFamily="34" charset="0"/>
              <a:buAutoNum type="arabicPeriod"/>
            </a:pPr>
            <a:r>
              <a:rPr lang="en-US" dirty="0"/>
              <a:t>Setting URL patterns.</a:t>
            </a:r>
          </a:p>
          <a:p>
            <a:pPr marL="971550" lvl="1" indent="-514350">
              <a:buFont typeface="Arial" panose="020B0604020202020204" pitchFamily="34" charset="0"/>
              <a:buAutoNum type="arabicPeriod"/>
            </a:pPr>
            <a:r>
              <a:rPr lang="en-US" dirty="0"/>
              <a:t>Setting the homepage and blog page.</a:t>
            </a:r>
          </a:p>
          <a:p>
            <a:pPr marL="971550" lvl="1" indent="-514350">
              <a:buFont typeface="Arial" panose="020B0604020202020204" pitchFamily="34" charset="0"/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9E7B873-1F59-9E83-A78B-215C608E8A03}"/>
              </a:ext>
            </a:extLst>
          </p:cNvPr>
          <p:cNvSpPr txBox="1">
            <a:spLocks/>
          </p:cNvSpPr>
          <p:nvPr/>
        </p:nvSpPr>
        <p:spPr>
          <a:xfrm>
            <a:off x="0" y="6534055"/>
            <a:ext cx="4361579" cy="323165"/>
          </a:xfrm>
          <a:prstGeom prst="rect">
            <a:avLst/>
          </a:prstGeom>
          <a:solidFill>
            <a:schemeClr val="accent1"/>
          </a:solidFill>
        </p:spPr>
        <p:txBody>
          <a:bodyPr vert="horz" wrap="none" lIns="274320" tIns="64008" rIns="274320" bIns="64008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kern="1200">
                <a:solidFill>
                  <a:schemeClr val="bg1"/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CS272 | Introduction to Web Development | CMS 3</a:t>
            </a:r>
          </a:p>
        </p:txBody>
      </p:sp>
    </p:spTree>
    <p:extLst>
      <p:ext uri="{BB962C8B-B14F-4D97-AF65-F5344CB8AC3E}">
        <p14:creationId xmlns:p14="http://schemas.microsoft.com/office/powerpoint/2010/main" val="3727111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F531F-D3C7-30F9-B6A0-A09277194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E0083-FEB3-A7A9-F043-052D5D65CE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90035" y="1685958"/>
            <a:ext cx="4295740" cy="348608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Patterns can be </a:t>
            </a:r>
            <a:r>
              <a:rPr lang="en-US" b="1" dirty="0"/>
              <a:t>synced</a:t>
            </a:r>
            <a:r>
              <a:rPr lang="en-US" dirty="0"/>
              <a:t> or </a:t>
            </a:r>
            <a:r>
              <a:rPr lang="en-US" b="1" dirty="0"/>
              <a:t>not</a:t>
            </a:r>
            <a:r>
              <a:rPr lang="en-US" dirty="0"/>
              <a:t> </a:t>
            </a:r>
            <a:r>
              <a:rPr lang="en-US" b="1" dirty="0"/>
              <a:t>synced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A pattern that is </a:t>
            </a:r>
            <a:r>
              <a:rPr lang="en-US" b="1" dirty="0"/>
              <a:t>synced</a:t>
            </a:r>
            <a:r>
              <a:rPr lang="en-US" dirty="0"/>
              <a:t> will look the same everywhere that it is used!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pattern that is </a:t>
            </a:r>
            <a:r>
              <a:rPr lang="en-US" b="1" dirty="0"/>
              <a:t>not synced </a:t>
            </a:r>
            <a:r>
              <a:rPr lang="en-US" dirty="0"/>
              <a:t>can be changed to meet the needs of a specific part of the webpages that it is being used.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25DD4C-FF56-56C5-0B9F-3044C7A35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6814" y="1843996"/>
            <a:ext cx="5666986" cy="4398362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230ECF0-27C0-28BA-F15C-9E66C2847DB6}"/>
              </a:ext>
            </a:extLst>
          </p:cNvPr>
          <p:cNvSpPr txBox="1">
            <a:spLocks/>
          </p:cNvSpPr>
          <p:nvPr/>
        </p:nvSpPr>
        <p:spPr>
          <a:xfrm>
            <a:off x="0" y="6534055"/>
            <a:ext cx="4361579" cy="323165"/>
          </a:xfrm>
          <a:prstGeom prst="rect">
            <a:avLst/>
          </a:prstGeom>
          <a:solidFill>
            <a:schemeClr val="accent1"/>
          </a:solidFill>
        </p:spPr>
        <p:txBody>
          <a:bodyPr vert="horz" wrap="none" lIns="274320" tIns="64008" rIns="274320" bIns="64008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kern="1200">
                <a:solidFill>
                  <a:schemeClr val="bg1"/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CS272 | Introduction to Web Development | CMS 2</a:t>
            </a:r>
          </a:p>
        </p:txBody>
      </p:sp>
    </p:spTree>
    <p:extLst>
      <p:ext uri="{BB962C8B-B14F-4D97-AF65-F5344CB8AC3E}">
        <p14:creationId xmlns:p14="http://schemas.microsoft.com/office/powerpoint/2010/main" val="136751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F531F-D3C7-30F9-B6A0-A09277194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 Parts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E0083-FEB3-A7A9-F043-052D5D65CE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30258" y="5590205"/>
            <a:ext cx="7752923" cy="81253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 </a:t>
            </a:r>
            <a:r>
              <a:rPr lang="en-US" b="1" dirty="0"/>
              <a:t>template part </a:t>
            </a:r>
            <a:r>
              <a:rPr lang="en-US" dirty="0"/>
              <a:t>is a </a:t>
            </a:r>
            <a:r>
              <a:rPr lang="en-US" i="1" dirty="0"/>
              <a:t>synced pattern </a:t>
            </a:r>
            <a:r>
              <a:rPr lang="en-US" dirty="0"/>
              <a:t>used in specific structural parts of a theme (e.g. header, footer)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538060-6769-2627-D0EA-B427E5947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439" y="1530434"/>
            <a:ext cx="9488121" cy="4059771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70258BE-5B0E-E976-E125-C746A99B45AD}"/>
              </a:ext>
            </a:extLst>
          </p:cNvPr>
          <p:cNvSpPr txBox="1">
            <a:spLocks/>
          </p:cNvSpPr>
          <p:nvPr/>
        </p:nvSpPr>
        <p:spPr>
          <a:xfrm>
            <a:off x="0" y="6534055"/>
            <a:ext cx="4361579" cy="323165"/>
          </a:xfrm>
          <a:prstGeom prst="rect">
            <a:avLst/>
          </a:prstGeom>
          <a:solidFill>
            <a:schemeClr val="accent1"/>
          </a:solidFill>
        </p:spPr>
        <p:txBody>
          <a:bodyPr vert="horz" wrap="none" lIns="274320" tIns="64008" rIns="274320" bIns="64008" rtlCol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kern="1200">
                <a:solidFill>
                  <a:schemeClr val="bg1"/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Red Hat Text" panose="02010303040201060303" pitchFamily="2" charset="0"/>
                <a:ea typeface="Red Hat Text" panose="02010303040201060303" pitchFamily="2" charset="0"/>
                <a:cs typeface="Red Hat Text" panose="02010303040201060303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CS272 | Introduction to Web Development | CMS 2</a:t>
            </a:r>
          </a:p>
        </p:txBody>
      </p:sp>
    </p:spTree>
    <p:extLst>
      <p:ext uri="{BB962C8B-B14F-4D97-AF65-F5344CB8AC3E}">
        <p14:creationId xmlns:p14="http://schemas.microsoft.com/office/powerpoint/2010/main" val="2523105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2375F-C161-BA9C-34C7-DDF2B96BD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Unsynced</a:t>
            </a:r>
            <a:r>
              <a:rPr lang="en-US" dirty="0"/>
              <a:t> Patterns, Synced Patterns, and Template Parts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CD35B-24AA-A990-0BBA-97577E164D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947D97CA-8B86-0CF9-06FA-1EC3DF95D583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1524000" y="5638799"/>
            <a:ext cx="9829800" cy="452432"/>
          </a:xfrm>
        </p:spPr>
        <p:txBody>
          <a:bodyPr/>
          <a:lstStyle/>
          <a:p>
            <a:pPr algn="r"/>
            <a:r>
              <a:rPr lang="en-US" sz="2600" dirty="0">
                <a:hlinkClick r:id="rId2"/>
              </a:rPr>
              <a:t>View the full article here!</a:t>
            </a:r>
            <a:endParaRPr lang="en-US" sz="2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1D051D-B340-5E23-60EA-43D37B289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5458" y="1742335"/>
            <a:ext cx="8095989" cy="337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487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46C9E-67F0-DBD7-EDD9-F07C02347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2B12109-1789-2A6D-9655-23C6F53ACD5D}"/>
              </a:ext>
            </a:extLst>
          </p:cNvPr>
          <p:cNvSpPr txBox="1">
            <a:spLocks/>
          </p:cNvSpPr>
          <p:nvPr/>
        </p:nvSpPr>
        <p:spPr>
          <a:xfrm>
            <a:off x="965200" y="3766616"/>
            <a:ext cx="9386277" cy="433965"/>
          </a:xfrm>
          <a:prstGeom prst="rect">
            <a:avLst/>
          </a:prstGeom>
        </p:spPr>
        <p:txBody>
          <a:bodyPr vert="horz" wrap="square" lIns="0" tIns="45720" rIns="91440" bIns="0" rtlCol="0" anchor="ctr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Red Hat Display" panose="02010303040201060303" pitchFamily="2" charset="0"/>
                <a:ea typeface="Red Hat Display" panose="02010303040201060303" pitchFamily="2" charset="0"/>
                <a:cs typeface="Red Hat Display" panose="02010303040201060303" pitchFamily="2" charset="0"/>
              </a:defRPr>
            </a:lvl1pPr>
          </a:lstStyle>
          <a:p>
            <a:r>
              <a:rPr lang="en-US" sz="2800" b="0" dirty="0"/>
              <a:t>Customize the </a:t>
            </a:r>
            <a:r>
              <a:rPr lang="en-US" sz="2800" dirty="0"/>
              <a:t>Sidebar, Header</a:t>
            </a:r>
            <a:r>
              <a:rPr lang="en-US" sz="2800" b="0" dirty="0"/>
              <a:t>, and </a:t>
            </a:r>
            <a:r>
              <a:rPr lang="en-US" sz="2800" dirty="0"/>
              <a:t>Footer</a:t>
            </a:r>
            <a:r>
              <a:rPr lang="en-US" sz="2800" b="0" dirty="0"/>
              <a:t> template parts. </a:t>
            </a:r>
          </a:p>
        </p:txBody>
      </p:sp>
    </p:spTree>
    <p:extLst>
      <p:ext uri="{BB962C8B-B14F-4D97-AF65-F5344CB8AC3E}">
        <p14:creationId xmlns:p14="http://schemas.microsoft.com/office/powerpoint/2010/main" val="4072145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W-Madison 2">
      <a:dk1>
        <a:srgbClr val="202020"/>
      </a:dk1>
      <a:lt1>
        <a:srgbClr val="FFFFFF"/>
      </a:lt1>
      <a:dk2>
        <a:srgbClr val="101010"/>
      </a:dk2>
      <a:lt2>
        <a:srgbClr val="DADFE1"/>
      </a:lt2>
      <a:accent1>
        <a:srgbClr val="C5050C"/>
      </a:accent1>
      <a:accent2>
        <a:srgbClr val="8DD3CE"/>
      </a:accent2>
      <a:accent3>
        <a:srgbClr val="FCCB51"/>
      </a:accent3>
      <a:accent4>
        <a:srgbClr val="ADADAD"/>
      </a:accent4>
      <a:accent5>
        <a:srgbClr val="006992"/>
      </a:accent5>
      <a:accent6>
        <a:srgbClr val="432E4F"/>
      </a:accent6>
      <a:hlink>
        <a:srgbClr val="0479A8"/>
      </a:hlink>
      <a:folHlink>
        <a:srgbClr val="0479A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-Madison-data-RedHat-16_9" id="{39149448-8F7A-FF49-B9B1-924C8F85E517}" vid="{49B34611-19B4-3D48-B648-24C73EA204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UW-Madison-data-RedHat-16_9</Template>
  <TotalTime>2451</TotalTime>
  <Words>680</Words>
  <Application>Microsoft Office PowerPoint</Application>
  <PresentationFormat>Widescreen</PresentationFormat>
  <Paragraphs>82</Paragraphs>
  <Slides>28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Red Hat Display</vt:lpstr>
      <vt:lpstr>Red Hat Text</vt:lpstr>
      <vt:lpstr>SF Pro Display</vt:lpstr>
      <vt:lpstr>Wingdings</vt:lpstr>
      <vt:lpstr>Office Theme</vt:lpstr>
      <vt:lpstr>Content Management Systems 3</vt:lpstr>
      <vt:lpstr>Discussions, Quizzes, and Grading</vt:lpstr>
      <vt:lpstr>PowerPoint Presentation</vt:lpstr>
      <vt:lpstr>Before we begin…</vt:lpstr>
      <vt:lpstr>Learning Objectives</vt:lpstr>
      <vt:lpstr>Patterns</vt:lpstr>
      <vt:lpstr>Template Parts</vt:lpstr>
      <vt:lpstr>Unsynced Patterns, Synced Patterns, and Template Parts</vt:lpstr>
      <vt:lpstr>Your turn!</vt:lpstr>
      <vt:lpstr>Templates</vt:lpstr>
      <vt:lpstr>Templates</vt:lpstr>
      <vt:lpstr>Your turn!</vt:lpstr>
      <vt:lpstr>Templates</vt:lpstr>
      <vt:lpstr>But… I have a special page!</vt:lpstr>
      <vt:lpstr>Your turn!</vt:lpstr>
      <vt:lpstr>Navigation</vt:lpstr>
      <vt:lpstr>Your turn!</vt:lpstr>
      <vt:lpstr>Users</vt:lpstr>
      <vt:lpstr>PowerPoint Presentation</vt:lpstr>
      <vt:lpstr>Your turn!</vt:lpstr>
      <vt:lpstr>PowerPoint Presentation</vt:lpstr>
      <vt:lpstr>PowerPoint Presentation</vt:lpstr>
      <vt:lpstr>Your turn!</vt:lpstr>
      <vt:lpstr>PowerPoint Presentation</vt:lpstr>
      <vt:lpstr>PowerPoint Presentation</vt:lpstr>
      <vt:lpstr>Your turn!</vt:lpstr>
      <vt:lpstr>A look into plugins…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Cole Tyler Nelson</dc:creator>
  <cp:lastModifiedBy>Cole Tyler Nelson</cp:lastModifiedBy>
  <cp:revision>42</cp:revision>
  <dcterms:created xsi:type="dcterms:W3CDTF">2024-08-12T18:12:00Z</dcterms:created>
  <dcterms:modified xsi:type="dcterms:W3CDTF">2024-09-16T14:58:24Z</dcterms:modified>
</cp:coreProperties>
</file>

<file path=docProps/thumbnail.jpeg>
</file>